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73"/>
  </p:normalViewPr>
  <p:slideViewPr>
    <p:cSldViewPr snapToGrid="0">
      <p:cViewPr>
        <p:scale>
          <a:sx n="61" d="100"/>
          <a:sy n="61" d="100"/>
        </p:scale>
        <p:origin x="3000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54EA-EBCB-824A-9C34-0EF24649BC46}" type="datetimeFigureOut">
              <a:rPr lang="fr-FR" smtClean="0"/>
              <a:t>21/12/2025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997F-23FC-8143-8655-2D362A4A45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81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54EA-EBCB-824A-9C34-0EF24649BC46}" type="datetimeFigureOut">
              <a:rPr lang="fr-FR" smtClean="0"/>
              <a:t>21/12/2025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997F-23FC-8143-8655-2D362A4A45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37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54EA-EBCB-824A-9C34-0EF24649BC46}" type="datetimeFigureOut">
              <a:rPr lang="fr-FR" smtClean="0"/>
              <a:t>21/12/2025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997F-23FC-8143-8655-2D362A4A45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22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54EA-EBCB-824A-9C34-0EF24649BC46}" type="datetimeFigureOut">
              <a:rPr lang="fr-FR" smtClean="0"/>
              <a:t>21/12/2025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997F-23FC-8143-8655-2D362A4A45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02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54EA-EBCB-824A-9C34-0EF24649BC46}" type="datetimeFigureOut">
              <a:rPr lang="fr-FR" smtClean="0"/>
              <a:t>21/12/2025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997F-23FC-8143-8655-2D362A4A45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5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54EA-EBCB-824A-9C34-0EF24649BC46}" type="datetimeFigureOut">
              <a:rPr lang="fr-FR" smtClean="0"/>
              <a:t>21/12/2025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997F-23FC-8143-8655-2D362A4A45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60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54EA-EBCB-824A-9C34-0EF24649BC46}" type="datetimeFigureOut">
              <a:rPr lang="fr-FR" smtClean="0"/>
              <a:t>21/12/2025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997F-23FC-8143-8655-2D362A4A45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43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54EA-EBCB-824A-9C34-0EF24649BC46}" type="datetimeFigureOut">
              <a:rPr lang="fr-FR" smtClean="0"/>
              <a:t>21/12/2025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997F-23FC-8143-8655-2D362A4A45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28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54EA-EBCB-824A-9C34-0EF24649BC46}" type="datetimeFigureOut">
              <a:rPr lang="fr-FR" smtClean="0"/>
              <a:t>21/12/2025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997F-23FC-8143-8655-2D362A4A45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68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54EA-EBCB-824A-9C34-0EF24649BC46}" type="datetimeFigureOut">
              <a:rPr lang="fr-FR" smtClean="0"/>
              <a:t>21/12/2025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997F-23FC-8143-8655-2D362A4A45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72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54EA-EBCB-824A-9C34-0EF24649BC46}" type="datetimeFigureOut">
              <a:rPr lang="fr-FR" smtClean="0"/>
              <a:t>21/12/2025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997F-23FC-8143-8655-2D362A4A45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87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F854EA-EBCB-824A-9C34-0EF24649BC46}" type="datetimeFigureOut">
              <a:rPr lang="fr-FR" smtClean="0"/>
              <a:t>21/12/2025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19997F-23FC-8143-8655-2D362A4A45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5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4" name="Image 1573">
            <a:extLst>
              <a:ext uri="{FF2B5EF4-FFF2-40B4-BE49-F238E27FC236}">
                <a16:creationId xmlns:a16="http://schemas.microsoft.com/office/drawing/2014/main" id="{850EC3BC-DE64-3F68-5FBD-D66E799E8FEA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485" y="231030"/>
            <a:ext cx="4366590" cy="1710413"/>
          </a:xfrm>
          <a:prstGeom prst="rect">
            <a:avLst/>
          </a:prstGeom>
        </p:spPr>
      </p:pic>
      <p:sp>
        <p:nvSpPr>
          <p:cNvPr id="1576" name="ZoneTexte 1575">
            <a:extLst>
              <a:ext uri="{FF2B5EF4-FFF2-40B4-BE49-F238E27FC236}">
                <a16:creationId xmlns:a16="http://schemas.microsoft.com/office/drawing/2014/main" id="{C59BC12F-5EF7-BB12-61A4-D1E09F23DBBB}"/>
              </a:ext>
            </a:extLst>
          </p:cNvPr>
          <p:cNvSpPr txBox="1"/>
          <p:nvPr/>
        </p:nvSpPr>
        <p:spPr>
          <a:xfrm>
            <a:off x="4658138" y="1412527"/>
            <a:ext cx="49563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INSERTION</a:t>
            </a:r>
            <a:r>
              <a:rPr lang="fr-FR" sz="1400" b="1" spc="-35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DU</a:t>
            </a:r>
            <a:r>
              <a:rPr lang="fr-FR" sz="1400" b="1" spc="-35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PROJET</a:t>
            </a:r>
            <a:r>
              <a:rPr lang="fr-FR" sz="1400" b="1" spc="-25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DANS</a:t>
            </a:r>
            <a:r>
              <a:rPr lang="fr-FR" sz="1400" b="1" spc="-30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SON ENVIRONNEMENT</a:t>
            </a:r>
            <a:r>
              <a:rPr lang="fr-FR" sz="1400" b="1" spc="-5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A</a:t>
            </a:r>
            <a:r>
              <a:rPr lang="fr-FR" sz="1400" b="1" spc="-35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LA</a:t>
            </a:r>
            <a:r>
              <a:rPr lang="fr-FR" sz="1400" b="1" spc="-30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SORTIE</a:t>
            </a:r>
            <a:r>
              <a:rPr lang="fr-FR" sz="1400" b="1" spc="-25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DE</a:t>
            </a:r>
            <a:r>
              <a:rPr lang="fr-FR" sz="1400" b="1" spc="-30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LA</a:t>
            </a:r>
            <a:r>
              <a:rPr lang="fr-FR" sz="1400" b="1" spc="-35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COMMUNE</a:t>
            </a:r>
            <a:r>
              <a:rPr lang="fr-FR" sz="1400" b="1" spc="-25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 </a:t>
            </a:r>
            <a:r>
              <a:rPr lang="fr-FR" sz="1400" b="1" spc="-10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D'OLTINGUE</a:t>
            </a:r>
            <a:r>
              <a:rPr lang="fr-FR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0" name="ZoneTexte 1579">
            <a:extLst>
              <a:ext uri="{FF2B5EF4-FFF2-40B4-BE49-F238E27FC236}">
                <a16:creationId xmlns:a16="http://schemas.microsoft.com/office/drawing/2014/main" id="{7C2B6349-E9B0-16DC-A250-E2C11A3BC361}"/>
              </a:ext>
            </a:extLst>
          </p:cNvPr>
          <p:cNvSpPr txBox="1"/>
          <p:nvPr/>
        </p:nvSpPr>
        <p:spPr>
          <a:xfrm>
            <a:off x="322745" y="2453271"/>
            <a:ext cx="9391097" cy="3883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" marR="37465" algn="just">
              <a:lnSpc>
                <a:spcPct val="93000"/>
              </a:lnSpc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Le nouveau groupe scolaire d’Oltingue s’inscrit dans une démarche résolument durable, portée par une volonté forte de valoriser les ressources locales tout en plaçant le</a:t>
            </a:r>
            <a:r>
              <a:rPr lang="fr-FR" sz="1200" spc="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confort des usagers et un bâtiment énergétiquement performant au centre des réflexions.</a:t>
            </a:r>
          </a:p>
          <a:p>
            <a:pPr>
              <a:spcBef>
                <a:spcPts val="75"/>
              </a:spcBef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 </a:t>
            </a:r>
          </a:p>
          <a:p>
            <a:pPr marL="44450" marR="38100" algn="just">
              <a:lnSpc>
                <a:spcPct val="97000"/>
              </a:lnSpc>
              <a:spcBef>
                <a:spcPts val="5"/>
              </a:spcBef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Les réflexions se sont organisées autour d'une conception bioclimatique, optimisant les apports naturels tout au long de l’année. Les ouvertures et les orientations ont été</a:t>
            </a:r>
            <a:r>
              <a:rPr lang="fr-FR" sz="1200" spc="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étudiées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pour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maximiser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les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apports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solaires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en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hiver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et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pour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limiter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la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surchauffe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estivale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grâce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à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des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casquettes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architecturales.</a:t>
            </a:r>
          </a:p>
          <a:p>
            <a:pPr>
              <a:spcBef>
                <a:spcPts val="60"/>
              </a:spcBef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 </a:t>
            </a:r>
          </a:p>
          <a:p>
            <a:pPr marL="43815" marR="38735" algn="just">
              <a:lnSpc>
                <a:spcPct val="95000"/>
              </a:lnSpc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Dans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une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logique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circuit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court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et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valorisation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du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patrimoine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forestier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communal,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une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partie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du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bois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utilisé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pour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la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construction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proviendra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directement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la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forêt</a:t>
            </a:r>
            <a:r>
              <a:rPr lang="fr-FR" sz="1200" spc="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communale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d’Oltingue,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renforçant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l’ancrage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local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du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projet.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Ce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choix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s’accompagne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naturellement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l’installation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d’une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chaudière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bois,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permettant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une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production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fr-FR" sz="1200" spc="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chaleur renouvelable et maîtrisée.</a:t>
            </a:r>
          </a:p>
          <a:p>
            <a:pPr>
              <a:spcBef>
                <a:spcPts val="135"/>
              </a:spcBef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 </a:t>
            </a:r>
          </a:p>
          <a:p>
            <a:pPr marL="43180" marR="39370" algn="just">
              <a:lnSpc>
                <a:spcPct val="95000"/>
              </a:lnSpc>
              <a:spcBef>
                <a:spcPts val="5"/>
              </a:spcBef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Le confort intérieur et la sobriété énergétique seront également assurés par un système de ventilation double flux, garantissant une qualité d’air optimale pour les enfants.</a:t>
            </a:r>
            <a:r>
              <a:rPr lang="fr-FR" sz="1200" spc="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Enfin, l’édifice sera équipé de panneaux solaires, contribuant à la production d’énergie renouvelable et à l’autonomie énergétique partielle du site.</a:t>
            </a:r>
          </a:p>
          <a:p>
            <a:pPr>
              <a:spcBef>
                <a:spcPts val="10"/>
              </a:spcBef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 </a:t>
            </a:r>
          </a:p>
          <a:p>
            <a:pPr marL="42545" algn="just"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L’ensemble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ces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choix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fait</a:t>
            </a:r>
            <a:r>
              <a:rPr lang="fr-FR" sz="1200" spc="-2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du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futur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groupe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scolaire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un</a:t>
            </a:r>
            <a:r>
              <a:rPr lang="fr-FR" sz="1200" spc="-2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exemple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d’architecture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responsable,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tournée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vers</a:t>
            </a:r>
            <a:r>
              <a:rPr lang="fr-FR" sz="1200" spc="-2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l’avenir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et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respectueuse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l’environnement</a:t>
            </a:r>
            <a:r>
              <a:rPr lang="fr-FR" sz="1200" spc="-2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et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du</a:t>
            </a:r>
            <a:r>
              <a:rPr lang="fr-FR" sz="1200" spc="-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territoire.</a:t>
            </a:r>
            <a:endParaRPr lang="fr-FR" sz="1200" dirty="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>
              <a:spcBef>
                <a:spcPts val="10"/>
              </a:spcBef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 </a:t>
            </a:r>
          </a:p>
          <a:p>
            <a:pPr marL="41910" marR="40005" algn="just">
              <a:lnSpc>
                <a:spcPct val="95000"/>
              </a:lnSpc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Ainsi, depuis l’attribution du projet lors du concours, les études programmatiques et les phases de concertation menées entre l’ensemble de l’équipe de maîtrise d’œuvre et</a:t>
            </a:r>
            <a:r>
              <a:rPr lang="fr-FR" sz="1200" spc="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la maîtrise d’ouvrage ont permis d’affiner les choix architecturaux et techniques, ainsi que de consolider l’enveloppe budgétaire du projet à travers les phases APS-APD-</a:t>
            </a:r>
            <a:r>
              <a:rPr lang="fr-FR" sz="1200" spc="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spc="-2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DPC.</a:t>
            </a:r>
            <a:endParaRPr lang="fr-FR" sz="1200" dirty="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</p:txBody>
      </p:sp>
      <p:sp>
        <p:nvSpPr>
          <p:cNvPr id="1581" name="Textbox 1">
            <a:extLst>
              <a:ext uri="{FF2B5EF4-FFF2-40B4-BE49-F238E27FC236}">
                <a16:creationId xmlns:a16="http://schemas.microsoft.com/office/drawing/2014/main" id="{8171342C-2B1D-22DB-500F-88E36387BBF2}"/>
              </a:ext>
            </a:extLst>
          </p:cNvPr>
          <p:cNvSpPr txBox="1">
            <a:spLocks/>
          </p:cNvSpPr>
          <p:nvPr/>
        </p:nvSpPr>
        <p:spPr>
          <a:xfrm>
            <a:off x="4558747" y="250409"/>
            <a:ext cx="5090767" cy="7175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1430" algn="r">
              <a:lnSpc>
                <a:spcPts val="1050"/>
              </a:lnSpc>
              <a:spcBef>
                <a:spcPts val="985"/>
              </a:spcBef>
              <a:buNone/>
            </a:pPr>
            <a:endParaRPr lang="fr-FR" sz="1100" dirty="0">
              <a:effectLst/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</a:endParaRPr>
          </a:p>
        </p:txBody>
      </p:sp>
      <p:sp>
        <p:nvSpPr>
          <p:cNvPr id="1582" name="ZoneTexte 1581">
            <a:extLst>
              <a:ext uri="{FF2B5EF4-FFF2-40B4-BE49-F238E27FC236}">
                <a16:creationId xmlns:a16="http://schemas.microsoft.com/office/drawing/2014/main" id="{08B367FE-7E3E-D34E-AD8D-99EF3EEA664D}"/>
              </a:ext>
            </a:extLst>
          </p:cNvPr>
          <p:cNvSpPr txBox="1"/>
          <p:nvPr/>
        </p:nvSpPr>
        <p:spPr>
          <a:xfrm>
            <a:off x="4658138" y="257216"/>
            <a:ext cx="5090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D’UN GROUPE SCOLAIRE A OLTINGUE</a:t>
            </a:r>
          </a:p>
        </p:txBody>
      </p:sp>
    </p:spTree>
    <p:extLst>
      <p:ext uri="{BB962C8B-B14F-4D97-AF65-F5344CB8AC3E}">
        <p14:creationId xmlns:p14="http://schemas.microsoft.com/office/powerpoint/2010/main" val="164880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0614FD1-9965-B9AC-F568-09545C6D9743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613" y="4290775"/>
            <a:ext cx="3233080" cy="208928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EB883FB-3810-22AE-69E5-B9DDCB2910CC}"/>
              </a:ext>
            </a:extLst>
          </p:cNvPr>
          <p:cNvSpPr txBox="1"/>
          <p:nvPr/>
        </p:nvSpPr>
        <p:spPr>
          <a:xfrm>
            <a:off x="357808" y="477936"/>
            <a:ext cx="9276521" cy="3812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275" marR="41275" algn="just">
              <a:lnSpc>
                <a:spcPct val="95000"/>
              </a:lnSpc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À présent, le projet de construction du futur groupe scolaire à Oltingue franchit une nouvelle étape décisive. Le calendrier opérationnel se précise et permet désormais de</a:t>
            </a:r>
            <a:r>
              <a:rPr lang="fr-FR" sz="1200" spc="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fixer les principales échéances du projet :</a:t>
            </a:r>
          </a:p>
          <a:p>
            <a:pPr>
              <a:spcBef>
                <a:spcPts val="110"/>
              </a:spcBef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buSzPts val="600"/>
              <a:buFont typeface="Arial" panose="020B0604020202020204" pitchFamily="34" charset="0"/>
              <a:buChar char="*"/>
              <a:tabLst>
                <a:tab pos="552450" algn="l"/>
              </a:tabLst>
            </a:pPr>
            <a:r>
              <a:rPr lang="fr-FR" sz="1200" b="1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Dépôt</a:t>
            </a:r>
            <a:r>
              <a:rPr lang="fr-FR" sz="1200" b="1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fr-FR" sz="1200" b="1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permis</a:t>
            </a:r>
            <a:r>
              <a:rPr lang="fr-FR" sz="1200" b="1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sz="1200" b="1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construire:</a:t>
            </a:r>
            <a:r>
              <a:rPr lang="fr-FR" sz="1200" b="1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fr-FR" sz="1200" b="1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novembre</a:t>
            </a:r>
            <a:r>
              <a:rPr lang="fr-FR" sz="1200" b="1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fr-FR" sz="1200" b="1" spc="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97840">
              <a:spcBef>
                <a:spcPts val="40"/>
              </a:spcBef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Cette</a:t>
            </a:r>
            <a:r>
              <a:rPr lang="fr-FR" sz="1200" spc="-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étape</a:t>
            </a:r>
            <a:r>
              <a:rPr lang="fr-FR" sz="1200" spc="-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marque</a:t>
            </a:r>
            <a:r>
              <a:rPr lang="fr-FR" sz="1200" spc="-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le</a:t>
            </a:r>
            <a:r>
              <a:rPr lang="fr-FR" sz="1200" spc="-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lancement</a:t>
            </a:r>
            <a:r>
              <a:rPr lang="fr-FR" sz="1200" spc="-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administratif</a:t>
            </a:r>
            <a:r>
              <a:rPr lang="fr-FR" sz="1200" spc="-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officiel</a:t>
            </a:r>
            <a:r>
              <a:rPr lang="fr-FR" sz="1200" spc="-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fr-FR" sz="1200" spc="-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l’opération,</a:t>
            </a:r>
            <a:r>
              <a:rPr lang="fr-FR" sz="1200" spc="-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ouvrant</a:t>
            </a:r>
            <a:r>
              <a:rPr lang="fr-FR" sz="1200" spc="-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la</a:t>
            </a:r>
            <a:r>
              <a:rPr lang="fr-FR" sz="1200" spc="-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voie</a:t>
            </a:r>
            <a:r>
              <a:rPr lang="fr-FR" sz="1200" spc="-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aux</a:t>
            </a:r>
            <a:r>
              <a:rPr lang="fr-FR" sz="1200" spc="-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phases</a:t>
            </a:r>
            <a:r>
              <a:rPr lang="fr-FR" sz="1200" spc="-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techniques</a:t>
            </a:r>
            <a:r>
              <a:rPr lang="fr-FR" sz="1200" spc="-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suivantes.</a:t>
            </a:r>
            <a:endParaRPr lang="fr-FR" sz="1200" dirty="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>
              <a:spcBef>
                <a:spcPts val="10"/>
              </a:spcBef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spcBef>
                <a:spcPts val="5"/>
              </a:spcBef>
              <a:buSzPts val="600"/>
              <a:buFont typeface="Arial" panose="020B0604020202020204" pitchFamily="34" charset="0"/>
              <a:buChar char="*"/>
              <a:tabLst>
                <a:tab pos="551815" algn="l"/>
              </a:tabLst>
            </a:pPr>
            <a:r>
              <a:rPr lang="fr-FR" sz="1200" b="1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fr-FR" sz="1200" b="1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PRO:</a:t>
            </a:r>
            <a:r>
              <a:rPr lang="fr-FR" sz="1200" b="1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début</a:t>
            </a:r>
            <a:r>
              <a:rPr lang="fr-FR" sz="1200" b="1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d’année</a:t>
            </a:r>
            <a:r>
              <a:rPr lang="fr-FR" sz="1200" b="1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fr-FR" sz="1200" b="1" spc="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97205">
              <a:spcBef>
                <a:spcPts val="60"/>
              </a:spcBef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La</a:t>
            </a:r>
            <a:r>
              <a:rPr lang="fr-FR" sz="1200" spc="-3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finalisation</a:t>
            </a:r>
            <a:r>
              <a:rPr lang="fr-FR" sz="1200" spc="-3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des</a:t>
            </a:r>
            <a:r>
              <a:rPr lang="fr-FR" sz="1200" spc="-3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études</a:t>
            </a:r>
            <a:r>
              <a:rPr lang="fr-FR" sz="1200" spc="-3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fr-FR" sz="1200" spc="-3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projet</a:t>
            </a:r>
            <a:r>
              <a:rPr lang="fr-FR" sz="1200" spc="-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permettra</a:t>
            </a:r>
            <a:r>
              <a:rPr lang="fr-FR" sz="1200" spc="-3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d’affiner</a:t>
            </a:r>
            <a:r>
              <a:rPr lang="fr-FR" sz="1200" spc="-3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les</a:t>
            </a:r>
            <a:r>
              <a:rPr lang="fr-FR" sz="1200" spc="-3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solutions</a:t>
            </a:r>
            <a:r>
              <a:rPr lang="fr-FR" sz="1200" spc="-3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techniques</a:t>
            </a:r>
            <a:r>
              <a:rPr lang="fr-FR" sz="1200" spc="-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et</a:t>
            </a:r>
            <a:r>
              <a:rPr lang="fr-FR" sz="1200" spc="-3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architecturales</a:t>
            </a:r>
            <a:r>
              <a:rPr lang="fr-FR" sz="1200" spc="-3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avant</a:t>
            </a:r>
            <a:r>
              <a:rPr lang="fr-FR" sz="1200" spc="-3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le</a:t>
            </a:r>
            <a:r>
              <a:rPr lang="fr-FR" sz="1200" spc="-3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lancement</a:t>
            </a:r>
            <a:r>
              <a:rPr lang="fr-FR" sz="1200" spc="-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des</a:t>
            </a:r>
            <a:r>
              <a:rPr lang="fr-FR" sz="1200" spc="2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 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consultations.</a:t>
            </a:r>
            <a:endParaRPr lang="fr-FR" sz="1200" dirty="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>
              <a:spcBef>
                <a:spcPts val="35"/>
              </a:spcBef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buSzPts val="600"/>
              <a:buFont typeface="Arial" panose="020B0604020202020204" pitchFamily="34" charset="0"/>
              <a:buChar char="*"/>
              <a:tabLst>
                <a:tab pos="551180" algn="l"/>
              </a:tabLst>
            </a:pPr>
            <a:r>
              <a:rPr lang="fr-FR" sz="1200" b="1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Lancement</a:t>
            </a:r>
            <a:r>
              <a:rPr lang="fr-FR" sz="1200" b="1" spc="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fr-FR" sz="1200" b="1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consultations</a:t>
            </a:r>
            <a:r>
              <a:rPr lang="fr-FR" sz="1200" b="1" spc="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fr-FR" sz="1200" b="1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entreprises:</a:t>
            </a:r>
            <a:r>
              <a:rPr lang="fr-FR" sz="1200" b="1" spc="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printemps</a:t>
            </a:r>
            <a:r>
              <a:rPr lang="fr-FR" sz="1200" b="1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fr-FR" sz="1200" b="1" spc="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96570">
              <a:lnSpc>
                <a:spcPct val="95000"/>
              </a:lnSpc>
              <a:spcBef>
                <a:spcPts val="40"/>
              </a:spcBef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Les</a:t>
            </a:r>
            <a:r>
              <a:rPr lang="fr-FR" sz="1200" spc="1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procédures</a:t>
            </a:r>
            <a:r>
              <a:rPr lang="fr-FR" sz="1200" spc="1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fr-FR" sz="1200" spc="1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mise</a:t>
            </a:r>
            <a:r>
              <a:rPr lang="fr-FR" sz="1200" spc="1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en</a:t>
            </a:r>
            <a:r>
              <a:rPr lang="fr-FR" sz="1200" spc="1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concurrence</a:t>
            </a:r>
            <a:r>
              <a:rPr lang="fr-FR" sz="1200" spc="1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permettront</a:t>
            </a:r>
            <a:r>
              <a:rPr lang="fr-FR" sz="1200" spc="1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fr-FR" sz="1200" spc="1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sélectionner</a:t>
            </a:r>
            <a:r>
              <a:rPr lang="fr-FR" sz="1200" spc="1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les</a:t>
            </a:r>
            <a:r>
              <a:rPr lang="fr-FR" sz="1200" spc="1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entreprises</a:t>
            </a:r>
            <a:r>
              <a:rPr lang="fr-FR" sz="1200" spc="1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chargées</a:t>
            </a:r>
            <a:r>
              <a:rPr lang="fr-FR" sz="1200" spc="1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des</a:t>
            </a:r>
            <a:r>
              <a:rPr lang="fr-FR" sz="1200" spc="1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travaux</a:t>
            </a:r>
            <a:r>
              <a:rPr lang="fr-FR" sz="1200" spc="1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courant</a:t>
            </a:r>
            <a:r>
              <a:rPr lang="fr-FR" sz="1200" spc="1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juin/juillet</a:t>
            </a:r>
            <a:r>
              <a:rPr lang="fr-FR" sz="1200" spc="1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2026,</a:t>
            </a:r>
            <a:r>
              <a:rPr lang="fr-FR" sz="1200" spc="1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dans</a:t>
            </a:r>
            <a:r>
              <a:rPr lang="fr-FR" sz="1200" spc="1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le</a:t>
            </a:r>
            <a:r>
              <a:rPr lang="fr-FR" sz="1200" spc="1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respect</a:t>
            </a:r>
            <a:r>
              <a:rPr lang="fr-FR" sz="1200" spc="1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des</a:t>
            </a:r>
            <a:r>
              <a:rPr lang="fr-FR" sz="1200" spc="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exigences de qualité et de maîtrise financière.</a:t>
            </a:r>
          </a:p>
          <a:p>
            <a:pPr>
              <a:spcBef>
                <a:spcPts val="100"/>
              </a:spcBef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buSzPts val="600"/>
              <a:buFont typeface="Arial" panose="020B0604020202020204" pitchFamily="34" charset="0"/>
              <a:buChar char="*"/>
              <a:tabLst>
                <a:tab pos="549910" algn="l"/>
              </a:tabLst>
            </a:pPr>
            <a:r>
              <a:rPr lang="fr-FR" sz="1200" b="1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Démarrage</a:t>
            </a:r>
            <a:r>
              <a:rPr lang="fr-FR" sz="1200" b="1" spc="4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fr-FR" sz="1200" b="1" spc="4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chantier:</a:t>
            </a:r>
            <a:r>
              <a:rPr lang="fr-FR" sz="1200" b="1" spc="4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septembre</a:t>
            </a:r>
            <a:r>
              <a:rPr lang="fr-FR" sz="1200" b="1" spc="4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fr-FR" sz="1200" b="1" spc="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95935">
              <a:spcBef>
                <a:spcPts val="25"/>
              </a:spcBef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Les</a:t>
            </a:r>
            <a:r>
              <a:rPr lang="fr-FR" sz="1200" spc="-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travaux</a:t>
            </a:r>
            <a:r>
              <a:rPr lang="fr-FR" sz="1200" spc="-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débuteront</a:t>
            </a:r>
            <a:r>
              <a:rPr lang="fr-FR" sz="1200" spc="-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en</a:t>
            </a:r>
            <a:r>
              <a:rPr lang="fr-FR" sz="1200" spc="-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fin</a:t>
            </a:r>
            <a:r>
              <a:rPr lang="fr-FR" sz="1200" spc="-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d’été</a:t>
            </a:r>
            <a:r>
              <a:rPr lang="fr-FR" sz="1200" spc="-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pour</a:t>
            </a:r>
            <a:r>
              <a:rPr lang="fr-FR" sz="1200" spc="-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une</a:t>
            </a:r>
            <a:r>
              <a:rPr lang="fr-FR" sz="1200" spc="-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durée</a:t>
            </a:r>
            <a:r>
              <a:rPr lang="fr-FR" sz="1200" spc="-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fr-FR" sz="1200" spc="-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b="1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16</a:t>
            </a:r>
            <a:r>
              <a:rPr lang="fr-FR" sz="1200" b="1" spc="-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b="1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mois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.</a:t>
            </a:r>
            <a:endParaRPr lang="fr-FR" sz="1200" dirty="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>
              <a:spcBef>
                <a:spcPts val="90"/>
              </a:spcBef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spcBef>
                <a:spcPts val="5"/>
              </a:spcBef>
              <a:buSzPts val="600"/>
              <a:buFont typeface="Arial" panose="020B0604020202020204" pitchFamily="34" charset="0"/>
              <a:buChar char="*"/>
              <a:tabLst>
                <a:tab pos="549275" algn="l"/>
              </a:tabLst>
            </a:pPr>
            <a:r>
              <a:rPr lang="fr-FR" sz="1200" b="1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Livraison</a:t>
            </a:r>
            <a:r>
              <a:rPr lang="fr-FR" sz="1200" b="1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fr-FR" sz="1200" b="1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bâtiment:</a:t>
            </a:r>
            <a:r>
              <a:rPr lang="fr-FR" sz="1200" b="1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décembre</a:t>
            </a:r>
            <a:r>
              <a:rPr lang="fr-FR" sz="1200" b="1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2027</a:t>
            </a:r>
            <a:endParaRPr lang="fr-FR" sz="1200" b="1" spc="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95300">
              <a:spcBef>
                <a:spcPts val="60"/>
              </a:spcBef>
              <a:buNone/>
            </a:pP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La</a:t>
            </a:r>
            <a:r>
              <a:rPr lang="fr-FR" sz="1200" spc="-2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réception</a:t>
            </a:r>
            <a:r>
              <a:rPr lang="fr-FR" sz="1200" spc="-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fr-FR" sz="1200" spc="-2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l’ouvrage</a:t>
            </a:r>
            <a:r>
              <a:rPr lang="fr-FR" sz="1200" spc="-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est</a:t>
            </a:r>
            <a:r>
              <a:rPr lang="fr-FR" sz="1200" spc="-2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prévue</a:t>
            </a:r>
            <a:r>
              <a:rPr lang="fr-FR" sz="1200" spc="-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pour</a:t>
            </a:r>
            <a:r>
              <a:rPr lang="fr-FR" sz="1200" spc="-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la</a:t>
            </a:r>
            <a:r>
              <a:rPr lang="fr-FR" sz="1200" spc="-2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fin</a:t>
            </a:r>
            <a:r>
              <a:rPr lang="fr-FR" sz="1200" spc="-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d’année</a:t>
            </a:r>
            <a:r>
              <a:rPr lang="fr-FR" sz="1200" spc="-2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2027</a:t>
            </a:r>
            <a:r>
              <a:rPr lang="fr-FR" sz="1200" spc="-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permettant</a:t>
            </a:r>
            <a:r>
              <a:rPr lang="fr-FR" sz="1200" spc="-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une</a:t>
            </a:r>
            <a:r>
              <a:rPr lang="fr-FR" sz="1200" spc="-2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mise</a:t>
            </a:r>
            <a:r>
              <a:rPr lang="fr-FR" sz="1200" spc="-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en</a:t>
            </a:r>
            <a:r>
              <a:rPr lang="fr-FR" sz="1200" spc="-2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service</a:t>
            </a:r>
            <a:r>
              <a:rPr lang="fr-FR" sz="1200" spc="-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opérationnelle</a:t>
            </a:r>
            <a:r>
              <a:rPr lang="fr-FR" sz="1200" spc="-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à</a:t>
            </a:r>
            <a:r>
              <a:rPr lang="fr-FR" sz="1200" spc="-2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partir</a:t>
            </a:r>
            <a:r>
              <a:rPr lang="fr-FR" sz="1200" spc="-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fr-FR" sz="1200" spc="-2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la rentrée</a:t>
            </a:r>
            <a:r>
              <a:rPr lang="fr-FR" sz="1200" spc="-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fr-FR" sz="1200" spc="-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suivante.</a:t>
            </a:r>
            <a:endParaRPr lang="fr-FR" sz="1200" dirty="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4A6710-3B72-4569-0927-20BD37B4F3DE}"/>
              </a:ext>
            </a:extLst>
          </p:cNvPr>
          <p:cNvSpPr txBox="1"/>
          <p:nvPr/>
        </p:nvSpPr>
        <p:spPr>
          <a:xfrm>
            <a:off x="4316818" y="5739985"/>
            <a:ext cx="3381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Vue côté cours élémentaire et son préau</a:t>
            </a:r>
          </a:p>
        </p:txBody>
      </p:sp>
    </p:spTree>
    <p:extLst>
      <p:ext uri="{BB962C8B-B14F-4D97-AF65-F5344CB8AC3E}">
        <p14:creationId xmlns:p14="http://schemas.microsoft.com/office/powerpoint/2010/main" val="50941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9EF5AB9-2FE9-70CA-B18A-560A9D13D3D2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668" y="325414"/>
            <a:ext cx="5045462" cy="62211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F68CFAE-923F-FDCE-7DBD-4045E730B178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1150" y="2098951"/>
            <a:ext cx="1921331" cy="1933221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3138DA30-8DFC-7944-2474-723EEC2E1158}"/>
              </a:ext>
            </a:extLst>
          </p:cNvPr>
          <p:cNvSpPr txBox="1">
            <a:spLocks/>
          </p:cNvSpPr>
          <p:nvPr/>
        </p:nvSpPr>
        <p:spPr>
          <a:xfrm rot="10800000" flipV="1">
            <a:off x="5998945" y="6076451"/>
            <a:ext cx="2725766" cy="45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60"/>
              </a:lnSpc>
              <a:buNone/>
            </a:pPr>
            <a:r>
              <a:rPr lang="fr-FR" sz="1400" b="1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MAITRE</a:t>
            </a:r>
            <a:r>
              <a:rPr lang="fr-FR" sz="1400" b="1" spc="-55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D'OUVRAGE</a:t>
            </a:r>
            <a:r>
              <a:rPr lang="fr-FR" sz="1400" b="1" spc="-50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:</a:t>
            </a:r>
            <a:r>
              <a:rPr lang="fr-FR" sz="1400" b="1" spc="345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 </a:t>
            </a:r>
            <a:r>
              <a:rPr lang="fr-FR" sz="1400" b="1" spc="-10" dirty="0">
                <a:effectLst/>
                <a:latin typeface="Arial" panose="020B0604020202020204" pitchFamily="34" charset="0"/>
                <a:ea typeface="Trebuchet MS" panose="020B0703020202090204" pitchFamily="34" charset="0"/>
                <a:cs typeface="Arial" panose="020B0604020202020204" pitchFamily="34" charset="0"/>
              </a:rPr>
              <a:t>SIPSBI</a:t>
            </a:r>
            <a:endParaRPr lang="fr-FR" sz="1400" dirty="0">
              <a:effectLst/>
              <a:latin typeface="Arial" panose="020B0604020202020204" pitchFamily="34" charset="0"/>
              <a:ea typeface="Trebuchet MS" panose="020B070302020209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744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486</Words>
  <Application>Microsoft Macintosh PowerPoint</Application>
  <PresentationFormat>Format A4 (210 x 297 mm)</PresentationFormat>
  <Paragraphs>31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Trebuchet MS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Thierry Doll</dc:creator>
  <cp:lastModifiedBy>Thierry Doll</cp:lastModifiedBy>
  <cp:revision>2</cp:revision>
  <dcterms:created xsi:type="dcterms:W3CDTF">2025-12-21T18:56:45Z</dcterms:created>
  <dcterms:modified xsi:type="dcterms:W3CDTF">2025-12-21T19:30:24Z</dcterms:modified>
</cp:coreProperties>
</file>